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8" r:id="rId10"/>
    <p:sldId id="267" r:id="rId11"/>
    <p:sldId id="260" r:id="rId12"/>
    <p:sldId id="261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47FC8-C337-4A10-B323-710E283088FB}" type="datetimeFigureOut">
              <a:rPr lang="en-IE" smtClean="0"/>
              <a:t>11/04/2014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2AAE7-B154-4DEE-A366-9EDC16AFB5DA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anua.ie/wp-content/uploads/2014/01/ApplicationForm-part-1_A4.pdf" TargetMode="External"/><Relationship Id="rId2" Type="http://schemas.openxmlformats.org/officeDocument/2006/relationships/hyperlink" Target="mailto:apply@caranua.i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1026" name="Picture 2" descr="http://www.caranua.ie/wp-content/themes/caranua/img/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76600"/>
            <a:ext cx="9144000" cy="3581400"/>
          </a:xfrm>
          <a:prstGeom prst="rect">
            <a:avLst/>
          </a:prstGeom>
          <a:noFill/>
        </p:spPr>
      </p:pic>
      <p:pic>
        <p:nvPicPr>
          <p:cNvPr id="1028" name="Picture 4" descr="Deaf Mensh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0"/>
            <a:ext cx="5544616" cy="29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y-GB" dirty="0" smtClean="0"/>
              <a:t>Education &amp;</a:t>
            </a:r>
            <a:br>
              <a:rPr lang="cy-GB" dirty="0" smtClean="0"/>
            </a:br>
            <a:r>
              <a:rPr lang="cy-GB" dirty="0" smtClean="0"/>
              <a:t>Personal Development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IE" sz="2000" dirty="0"/>
              <a:t>Formal education </a:t>
            </a:r>
            <a:r>
              <a:rPr lang="en-IE" sz="2000" dirty="0" smtClean="0"/>
              <a:t>qualification courses</a:t>
            </a:r>
          </a:p>
          <a:p>
            <a:pPr lvl="1"/>
            <a:r>
              <a:rPr lang="cy-GB" sz="2000" dirty="0" smtClean="0"/>
              <a:t>Diploma</a:t>
            </a:r>
          </a:p>
          <a:p>
            <a:pPr lvl="1"/>
            <a:r>
              <a:rPr lang="cy-GB" sz="2000" dirty="0" smtClean="0"/>
              <a:t>Degree</a:t>
            </a:r>
          </a:p>
          <a:p>
            <a:pPr lvl="1"/>
            <a:r>
              <a:rPr lang="cy-GB" sz="2000" dirty="0" smtClean="0"/>
              <a:t>Post-Graduate: Masters and PhD</a:t>
            </a:r>
          </a:p>
          <a:p>
            <a:pPr lvl="1"/>
            <a:endParaRPr lang="en-IE" sz="800" dirty="0" smtClean="0"/>
          </a:p>
          <a:p>
            <a:pPr>
              <a:buFont typeface="Wingdings" pitchFamily="2" charset="2"/>
              <a:buChar char="Ø"/>
            </a:pPr>
            <a:r>
              <a:rPr lang="en-IE" sz="2000" dirty="0" smtClean="0"/>
              <a:t>Adult and further education course</a:t>
            </a:r>
          </a:p>
          <a:p>
            <a:pPr>
              <a:buFont typeface="Wingdings" pitchFamily="2" charset="2"/>
              <a:buChar char="Ø"/>
            </a:pPr>
            <a:r>
              <a:rPr lang="en-IE" sz="2000" dirty="0" smtClean="0"/>
              <a:t>Personal Development course Life skills</a:t>
            </a:r>
          </a:p>
          <a:p>
            <a:pPr>
              <a:buFont typeface="Wingdings" pitchFamily="2" charset="2"/>
              <a:buChar char="Ø"/>
            </a:pPr>
            <a:r>
              <a:rPr lang="cy-GB" sz="2000" dirty="0" smtClean="0"/>
              <a:t>Travel Cost</a:t>
            </a:r>
          </a:p>
          <a:p>
            <a:pPr>
              <a:buFont typeface="Wingdings" pitchFamily="2" charset="2"/>
              <a:buChar char="Ø"/>
            </a:pPr>
            <a:endParaRPr lang="cy-GB" sz="800" dirty="0" smtClean="0"/>
          </a:p>
          <a:p>
            <a:pPr>
              <a:buNone/>
            </a:pPr>
            <a:r>
              <a:rPr lang="cy-GB" sz="2000" u="sng" dirty="0" smtClean="0"/>
              <a:t>Cost per person per year</a:t>
            </a:r>
            <a:r>
              <a:rPr lang="cy-GB" sz="2000" dirty="0" smtClean="0"/>
              <a:t>		</a:t>
            </a:r>
            <a:r>
              <a:rPr lang="cy-GB" sz="2000" u="sng" dirty="0" smtClean="0"/>
              <a:t>Access grant</a:t>
            </a:r>
          </a:p>
          <a:p>
            <a:pPr>
              <a:buNone/>
            </a:pPr>
            <a:r>
              <a:rPr lang="cy-GB" sz="2000" dirty="0" smtClean="0"/>
              <a:t>Level 6 – 10 course: €5,000	</a:t>
            </a:r>
            <a:r>
              <a:rPr lang="cy-GB" sz="2000" dirty="0" smtClean="0"/>
              <a:t> Full time: €1,200</a:t>
            </a:r>
            <a:endParaRPr lang="cy-GB" sz="2000" dirty="0" smtClean="0"/>
          </a:p>
          <a:p>
            <a:pPr>
              <a:buNone/>
            </a:pPr>
            <a:r>
              <a:rPr lang="cy-GB" sz="2000" dirty="0" smtClean="0"/>
              <a:t>Adult Education: €1,200		Part time: €500</a:t>
            </a:r>
          </a:p>
          <a:p>
            <a:pPr>
              <a:buNone/>
            </a:pPr>
            <a:r>
              <a:rPr lang="cy-GB" sz="2000" dirty="0"/>
              <a:t>	</a:t>
            </a:r>
            <a:r>
              <a:rPr lang="cy-GB" sz="2000" dirty="0" smtClean="0"/>
              <a:t>				Distance learning: €200</a:t>
            </a:r>
            <a:endParaRPr lang="en-IE" sz="2000" dirty="0" smtClean="0"/>
          </a:p>
          <a:p>
            <a:pPr>
              <a:buNone/>
            </a:pPr>
            <a:endParaRPr lang="cy-GB" sz="1600" dirty="0" smtClean="0"/>
          </a:p>
          <a:p>
            <a:pPr>
              <a:buNone/>
            </a:pPr>
            <a:r>
              <a:rPr lang="cy-GB" sz="1600" dirty="0"/>
              <a:t>	</a:t>
            </a:r>
            <a:endParaRPr lang="en-IE" sz="1600" dirty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Board of Caranua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y-GB" sz="1600" dirty="0" smtClean="0"/>
              <a:t>David O’Callaghan (Chairperson): Former General Secretary at Department of Defence</a:t>
            </a:r>
          </a:p>
          <a:p>
            <a:pPr>
              <a:buNone/>
            </a:pPr>
            <a:endParaRPr lang="cy-GB" sz="800" dirty="0" smtClean="0"/>
          </a:p>
          <a:p>
            <a:pPr>
              <a:buNone/>
            </a:pPr>
            <a:r>
              <a:rPr lang="cy-GB" sz="1600" dirty="0" smtClean="0"/>
              <a:t>Bernadette Fahy: Survivorsand Counselling </a:t>
            </a:r>
            <a:r>
              <a:rPr lang="en-IE" sz="1600" dirty="0" smtClean="0"/>
              <a:t>Psychologist</a:t>
            </a:r>
          </a:p>
          <a:p>
            <a:pPr>
              <a:buNone/>
            </a:pPr>
            <a:endParaRPr lang="cy-GB" sz="800" dirty="0" smtClean="0"/>
          </a:p>
          <a:p>
            <a:pPr>
              <a:buNone/>
            </a:pPr>
            <a:r>
              <a:rPr lang="cy-GB" sz="1600" dirty="0" smtClean="0"/>
              <a:t>Phyllis Morgan: Survivor and </a:t>
            </a:r>
            <a:r>
              <a:rPr lang="en-IE" sz="1600" dirty="0" smtClean="0"/>
              <a:t>Coordinator </a:t>
            </a:r>
            <a:r>
              <a:rPr lang="en-IE" sz="1600" dirty="0"/>
              <a:t>at the Irish Survivors Advice and Support Service</a:t>
            </a:r>
            <a:endParaRPr lang="cy-GB" sz="1600" dirty="0" smtClean="0"/>
          </a:p>
          <a:p>
            <a:pPr>
              <a:buNone/>
            </a:pPr>
            <a:endParaRPr lang="cy-GB" sz="800" dirty="0" smtClean="0"/>
          </a:p>
          <a:p>
            <a:pPr>
              <a:buNone/>
            </a:pPr>
            <a:r>
              <a:rPr lang="cy-GB" sz="1600" dirty="0" smtClean="0"/>
              <a:t>David Lane:  Survivor with </a:t>
            </a:r>
            <a:r>
              <a:rPr lang="en-IE" sz="1600" dirty="0" err="1"/>
              <a:t>spina</a:t>
            </a:r>
            <a:r>
              <a:rPr lang="en-IE" sz="1600" dirty="0"/>
              <a:t> </a:t>
            </a:r>
            <a:r>
              <a:rPr lang="en-IE" sz="1600" dirty="0" smtClean="0"/>
              <a:t>bifida and teacher</a:t>
            </a:r>
            <a:endParaRPr lang="cy-GB" sz="1600" dirty="0" smtClean="0"/>
          </a:p>
          <a:p>
            <a:pPr>
              <a:buNone/>
            </a:pPr>
            <a:r>
              <a:rPr lang="cy-GB" sz="1600" dirty="0" smtClean="0"/>
              <a:t>	</a:t>
            </a:r>
          </a:p>
          <a:p>
            <a:pPr>
              <a:buNone/>
            </a:pPr>
            <a:r>
              <a:rPr lang="cy-GB" sz="1600" dirty="0" smtClean="0"/>
              <a:t>Damien Casey: </a:t>
            </a:r>
            <a:r>
              <a:rPr lang="en-IE" sz="1600" dirty="0" smtClean="0"/>
              <a:t>Assistant </a:t>
            </a:r>
            <a:r>
              <a:rPr lang="en-IE" sz="1600" dirty="0"/>
              <a:t>National Director, Finance Shared Services in the HSE</a:t>
            </a:r>
            <a:endParaRPr lang="cy-GB" sz="1600" dirty="0"/>
          </a:p>
          <a:p>
            <a:pPr>
              <a:buNone/>
            </a:pPr>
            <a:endParaRPr lang="cy-GB" sz="800" dirty="0" smtClean="0"/>
          </a:p>
          <a:p>
            <a:pPr>
              <a:buNone/>
            </a:pPr>
            <a:r>
              <a:rPr lang="cy-GB" sz="1600" dirty="0" smtClean="0"/>
              <a:t>Tom Daly:  </a:t>
            </a:r>
            <a:r>
              <a:rPr lang="en-IE" sz="1600" dirty="0" smtClean="0"/>
              <a:t>Former </a:t>
            </a:r>
            <a:r>
              <a:rPr lang="en-IE" sz="1600" dirty="0"/>
              <a:t>teacher and Adult Education Officer and Education </a:t>
            </a:r>
            <a:r>
              <a:rPr lang="en-IE" sz="1600" dirty="0" smtClean="0"/>
              <a:t>Officer</a:t>
            </a:r>
          </a:p>
          <a:p>
            <a:pPr>
              <a:buNone/>
            </a:pPr>
            <a:endParaRPr lang="cy-GB" sz="800" dirty="0" smtClean="0"/>
          </a:p>
          <a:p>
            <a:pPr>
              <a:buNone/>
            </a:pPr>
            <a:r>
              <a:rPr lang="cy-GB" sz="1600" dirty="0" smtClean="0"/>
              <a:t>Austin Currie: </a:t>
            </a:r>
            <a:r>
              <a:rPr lang="en-IE" sz="1600" dirty="0" smtClean="0"/>
              <a:t>Former </a:t>
            </a:r>
            <a:r>
              <a:rPr lang="en-IE" sz="1600" dirty="0"/>
              <a:t>TD and Minister of </a:t>
            </a:r>
            <a:r>
              <a:rPr lang="en-IE" sz="1600" dirty="0" smtClean="0"/>
              <a:t>State</a:t>
            </a:r>
          </a:p>
          <a:p>
            <a:pPr>
              <a:buNone/>
            </a:pPr>
            <a:endParaRPr lang="cy-GB" sz="800" dirty="0" smtClean="0"/>
          </a:p>
          <a:p>
            <a:pPr>
              <a:buNone/>
            </a:pPr>
            <a:r>
              <a:rPr lang="cy-GB" sz="1600" dirty="0" smtClean="0"/>
              <a:t>Katherine Finn: </a:t>
            </a:r>
            <a:r>
              <a:rPr lang="en-IE" sz="1600" dirty="0" smtClean="0"/>
              <a:t>Barrister </a:t>
            </a:r>
            <a:r>
              <a:rPr lang="en-IE" sz="1600" dirty="0"/>
              <a:t>specialising in Criminal Law</a:t>
            </a:r>
            <a:endParaRPr lang="cy-GB" sz="1600" dirty="0" smtClean="0"/>
          </a:p>
          <a:p>
            <a:pPr>
              <a:buNone/>
            </a:pPr>
            <a:endParaRPr lang="cy-GB" sz="800" dirty="0" smtClean="0"/>
          </a:p>
          <a:p>
            <a:pPr>
              <a:buNone/>
            </a:pPr>
            <a:r>
              <a:rPr lang="cy-GB" sz="1600" dirty="0" smtClean="0"/>
              <a:t>Frances Harrington: Survivor</a:t>
            </a:r>
            <a:endParaRPr lang="en-IE" sz="1600" dirty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Staff of Caranua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800" b="1" dirty="0"/>
              <a:t>Mary Higgins, </a:t>
            </a:r>
            <a:r>
              <a:rPr lang="en-IE" sz="2800" b="1" dirty="0" smtClean="0"/>
              <a:t>CEO</a:t>
            </a:r>
          </a:p>
          <a:p>
            <a:pPr>
              <a:buNone/>
            </a:pPr>
            <a:endParaRPr lang="en-IE" sz="2800" b="1" dirty="0"/>
          </a:p>
          <a:p>
            <a:pPr>
              <a:buNone/>
            </a:pPr>
            <a:r>
              <a:rPr lang="en-IE" sz="2800" b="1" dirty="0" smtClean="0"/>
              <a:t>Fiona </a:t>
            </a:r>
            <a:r>
              <a:rPr lang="en-IE" sz="2800" b="1" dirty="0"/>
              <a:t>Coyne, Director of </a:t>
            </a:r>
            <a:r>
              <a:rPr lang="en-IE" sz="2800" b="1" dirty="0" smtClean="0"/>
              <a:t>Services</a:t>
            </a:r>
          </a:p>
          <a:p>
            <a:pPr>
              <a:buNone/>
            </a:pPr>
            <a:endParaRPr lang="en-IE" sz="2800" b="1" dirty="0" smtClean="0"/>
          </a:p>
          <a:p>
            <a:pPr>
              <a:buNone/>
            </a:pPr>
            <a:r>
              <a:rPr lang="en-IE" sz="2800" b="1" dirty="0" err="1" smtClean="0"/>
              <a:t>Conor</a:t>
            </a:r>
            <a:r>
              <a:rPr lang="en-IE" sz="2800" b="1" dirty="0" smtClean="0"/>
              <a:t> </a:t>
            </a:r>
            <a:r>
              <a:rPr lang="en-IE" sz="2800" b="1" dirty="0"/>
              <a:t>Morrison, Head of Finance and Administration</a:t>
            </a:r>
          </a:p>
          <a:p>
            <a:pPr>
              <a:buNone/>
            </a:pPr>
            <a:endParaRPr lang="en-IE" sz="2800" b="1" dirty="0" smtClean="0"/>
          </a:p>
          <a:p>
            <a:pPr>
              <a:buNone/>
            </a:pPr>
            <a:r>
              <a:rPr lang="en-IE" sz="2800" b="1" dirty="0" smtClean="0"/>
              <a:t>Julie </a:t>
            </a:r>
            <a:r>
              <a:rPr lang="en-IE" sz="2800" b="1" dirty="0"/>
              <a:t>Anne Dunne, Administrative Assistant</a:t>
            </a:r>
            <a:endParaRPr lang="en-IE" sz="2800" dirty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How to apply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y-GB" sz="4500" dirty="0" smtClean="0"/>
              <a:t>Get Application Form Part 1 by</a:t>
            </a:r>
          </a:p>
          <a:p>
            <a:pPr lvl="1"/>
            <a:r>
              <a:rPr lang="cy-GB" dirty="0" smtClean="0"/>
              <a:t>Email: </a:t>
            </a:r>
            <a:r>
              <a:rPr lang="cy-GB" dirty="0" smtClean="0">
                <a:hlinkClick r:id="rId2"/>
              </a:rPr>
              <a:t>apply@caranua.ie</a:t>
            </a:r>
            <a:endParaRPr lang="cy-GB" dirty="0" smtClean="0"/>
          </a:p>
          <a:p>
            <a:pPr lvl="1"/>
            <a:r>
              <a:rPr lang="cy-GB" dirty="0" smtClean="0"/>
              <a:t>Letter: </a:t>
            </a:r>
            <a:r>
              <a:rPr lang="en-IE" dirty="0" smtClean="0"/>
              <a:t>Caranua, PO Box 12477, Dublin 1</a:t>
            </a:r>
          </a:p>
          <a:p>
            <a:pPr lvl="1"/>
            <a:r>
              <a:rPr lang="en-IE" dirty="0" smtClean="0"/>
              <a:t>Online: </a:t>
            </a:r>
            <a:r>
              <a:rPr lang="en-IE" dirty="0" smtClean="0">
                <a:hlinkClick r:id="rId3"/>
              </a:rPr>
              <a:t>http://www.caranua.ie/wp-content/uploads/2014/01/ApplicationForm-part-1_A4.pdf</a:t>
            </a:r>
            <a:endParaRPr lang="en-IE" dirty="0" smtClean="0"/>
          </a:p>
          <a:p>
            <a:pPr lvl="1">
              <a:buNone/>
            </a:pPr>
            <a:endParaRPr lang="en-IE" sz="1300" dirty="0" smtClean="0"/>
          </a:p>
          <a:p>
            <a:pPr>
              <a:buFont typeface="Wingdings" pitchFamily="2" charset="2"/>
              <a:buChar char="Ø"/>
            </a:pPr>
            <a:r>
              <a:rPr lang="cy-GB" sz="4500" dirty="0" smtClean="0"/>
              <a:t>Fill Application and email or post to Caranua</a:t>
            </a:r>
          </a:p>
          <a:p>
            <a:pPr>
              <a:buFont typeface="Wingdings" pitchFamily="2" charset="2"/>
              <a:buChar char="Ø"/>
            </a:pPr>
            <a:endParaRPr lang="cy-GB" sz="1700" dirty="0" smtClean="0"/>
          </a:p>
          <a:p>
            <a:pPr>
              <a:buFont typeface="Wingdings" pitchFamily="2" charset="2"/>
              <a:buChar char="Ø"/>
            </a:pPr>
            <a:r>
              <a:rPr lang="cy-GB" sz="4500" dirty="0" smtClean="0"/>
              <a:t>Caranua will check if you are eligible</a:t>
            </a:r>
          </a:p>
          <a:p>
            <a:pPr>
              <a:buFont typeface="Wingdings" pitchFamily="2" charset="2"/>
              <a:buChar char="Ø"/>
            </a:pPr>
            <a:endParaRPr lang="cy-GB" sz="1700" dirty="0" smtClean="0"/>
          </a:p>
          <a:p>
            <a:pPr>
              <a:buFont typeface="Wingdings" pitchFamily="2" charset="2"/>
              <a:buChar char="Ø"/>
            </a:pPr>
            <a:r>
              <a:rPr lang="cy-GB" sz="4500" dirty="0" smtClean="0"/>
              <a:t>Caranua will confirm and ask you for ID </a:t>
            </a:r>
          </a:p>
          <a:p>
            <a:pPr>
              <a:buFont typeface="Wingdings" pitchFamily="2" charset="2"/>
              <a:buChar char="Ø"/>
            </a:pPr>
            <a:endParaRPr lang="cy-GB" sz="1500" dirty="0" smtClean="0"/>
          </a:p>
          <a:p>
            <a:pPr>
              <a:buFont typeface="Wingdings" pitchFamily="2" charset="2"/>
              <a:buChar char="Ø"/>
            </a:pPr>
            <a:r>
              <a:rPr lang="cy-GB" sz="4500" dirty="0" smtClean="0"/>
              <a:t>Then you are ready to apply for fund and support</a:t>
            </a:r>
          </a:p>
          <a:p>
            <a:pPr lvl="1"/>
            <a:r>
              <a:rPr lang="cy-GB" dirty="0" smtClean="0"/>
              <a:t>By yourself with Caranua staff</a:t>
            </a:r>
            <a:endParaRPr lang="cy-GB" dirty="0" smtClean="0"/>
          </a:p>
          <a:p>
            <a:pPr lvl="1"/>
            <a:r>
              <a:rPr lang="cy-GB" dirty="0" smtClean="0"/>
              <a:t>With someone to assist you</a:t>
            </a:r>
          </a:p>
          <a:p>
            <a:pPr lvl="1"/>
            <a:r>
              <a:rPr lang="cy-GB" dirty="0" smtClean="0"/>
              <a:t>Or whatever you feel comfortable</a:t>
            </a:r>
          </a:p>
          <a:p>
            <a:pPr>
              <a:buNone/>
            </a:pPr>
            <a:endParaRPr lang="cy-GB" sz="1300" dirty="0" smtClean="0"/>
          </a:p>
          <a:p>
            <a:pPr algn="ctr">
              <a:buNone/>
            </a:pPr>
            <a:r>
              <a:rPr lang="cy-GB" sz="5100" b="1" dirty="0" smtClean="0"/>
              <a:t>Ask Irish Deaf Society Deaforward for ISL advocacy assistance and support</a:t>
            </a:r>
            <a:endParaRPr lang="en-IE" sz="5100" b="1" dirty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About Caranua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IE" dirty="0" smtClean="0"/>
              <a:t>Caranua set up by the Government</a:t>
            </a:r>
          </a:p>
          <a:p>
            <a:pPr>
              <a:buFont typeface="Wingdings" pitchFamily="2" charset="2"/>
              <a:buChar char="Ø"/>
            </a:pPr>
            <a:endParaRPr lang="en-IE" sz="1300" dirty="0" smtClean="0"/>
          </a:p>
          <a:p>
            <a:pPr>
              <a:buFont typeface="Wingdings" pitchFamily="2" charset="2"/>
              <a:buChar char="Ø"/>
            </a:pPr>
            <a:r>
              <a:rPr lang="en-IE" dirty="0" smtClean="0"/>
              <a:t>An independent body</a:t>
            </a:r>
          </a:p>
          <a:p>
            <a:pPr>
              <a:buFont typeface="Wingdings" pitchFamily="2" charset="2"/>
              <a:buChar char="Ø"/>
            </a:pPr>
            <a:endParaRPr lang="en-IE" sz="1300" dirty="0" smtClean="0"/>
          </a:p>
          <a:p>
            <a:pPr>
              <a:buFont typeface="Wingdings" pitchFamily="2" charset="2"/>
              <a:buChar char="Ø"/>
            </a:pPr>
            <a:r>
              <a:rPr lang="en-IE" dirty="0" smtClean="0"/>
              <a:t>To support people who</a:t>
            </a:r>
          </a:p>
          <a:p>
            <a:pPr lvl="1"/>
            <a:r>
              <a:rPr lang="en-IE" dirty="0" smtClean="0"/>
              <a:t>were abused in institution as children in Ireland</a:t>
            </a:r>
          </a:p>
          <a:p>
            <a:pPr lvl="1"/>
            <a:r>
              <a:rPr lang="en-IE" dirty="0" smtClean="0"/>
              <a:t>received award from Redress Board or Court</a:t>
            </a:r>
          </a:p>
          <a:p>
            <a:pPr lvl="1">
              <a:buNone/>
            </a:pPr>
            <a:endParaRPr lang="cy-GB" sz="1100" dirty="0" smtClean="0"/>
          </a:p>
          <a:p>
            <a:pPr marL="342900" lvl="1" indent="-342900">
              <a:buFont typeface="Wingdings" pitchFamily="2" charset="2"/>
              <a:buChar char="Ø"/>
            </a:pPr>
            <a:r>
              <a:rPr lang="cy-GB" dirty="0" smtClean="0"/>
              <a:t>People who meet above are eligible </a:t>
            </a:r>
          </a:p>
          <a:p>
            <a:pPr marL="342900" lvl="1" indent="-342900">
              <a:buFont typeface="Wingdings" pitchFamily="2" charset="2"/>
              <a:buChar char="Ø"/>
            </a:pPr>
            <a:endParaRPr lang="cy-GB" sz="1100" dirty="0" smtClean="0"/>
          </a:p>
          <a:p>
            <a:pPr marL="342900" lvl="1" indent="-342900">
              <a:buFont typeface="Wingdings" pitchFamily="2" charset="2"/>
              <a:buChar char="Ø"/>
            </a:pPr>
            <a:r>
              <a:rPr lang="cy-GB" dirty="0" smtClean="0"/>
              <a:t>Known as survivors of abuse – Not Victims </a:t>
            </a:r>
          </a:p>
          <a:p>
            <a:pPr marL="342900" lvl="1" indent="-342900">
              <a:buFont typeface="Wingdings" pitchFamily="2" charset="2"/>
              <a:buChar char="Ø"/>
            </a:pPr>
            <a:endParaRPr lang="cy-GB" sz="1000" dirty="0" smtClean="0"/>
          </a:p>
          <a:p>
            <a:pPr marL="342900" lvl="1" indent="-342900">
              <a:buFont typeface="Wingdings" pitchFamily="2" charset="2"/>
              <a:buChar char="Ø"/>
            </a:pPr>
            <a:r>
              <a:rPr lang="cy-GB" dirty="0" smtClean="0"/>
              <a:t>They survived against abuse </a:t>
            </a:r>
          </a:p>
          <a:p>
            <a:pPr marL="342900" lvl="1" indent="-342900">
              <a:buFont typeface="Wingdings" pitchFamily="2" charset="2"/>
              <a:buChar char="Ø"/>
            </a:pPr>
            <a:endParaRPr lang="cy-GB" sz="1000" dirty="0" smtClean="0"/>
          </a:p>
          <a:p>
            <a:pPr marL="342900" lvl="1" indent="-342900">
              <a:buFont typeface="Wingdings" pitchFamily="2" charset="2"/>
              <a:buChar char="Ø"/>
            </a:pPr>
            <a:r>
              <a:rPr lang="cy-GB" dirty="0" smtClean="0"/>
              <a:t>A chance to have better life</a:t>
            </a:r>
            <a:endParaRPr lang="en-IE" dirty="0" smtClean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What Caranua Do?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y-GB" dirty="0" smtClean="0"/>
              <a:t>Help survivors of abuse with</a:t>
            </a:r>
          </a:p>
          <a:p>
            <a:pPr lvl="1"/>
            <a:r>
              <a:rPr lang="cy-GB" dirty="0" smtClean="0"/>
              <a:t>Information</a:t>
            </a:r>
          </a:p>
          <a:p>
            <a:pPr lvl="1"/>
            <a:r>
              <a:rPr lang="cy-GB" dirty="0" smtClean="0"/>
              <a:t>Advice</a:t>
            </a:r>
          </a:p>
          <a:p>
            <a:pPr lvl="1"/>
            <a:r>
              <a:rPr lang="cy-GB" dirty="0" smtClean="0"/>
              <a:t>Funding</a:t>
            </a:r>
          </a:p>
          <a:p>
            <a:pPr>
              <a:buFont typeface="Wingdings" pitchFamily="2" charset="2"/>
              <a:buChar char="Ø"/>
            </a:pPr>
            <a:r>
              <a:rPr lang="cy-GB" dirty="0" smtClean="0"/>
              <a:t>Improve lives of eligible survivors</a:t>
            </a:r>
          </a:p>
          <a:p>
            <a:pPr>
              <a:buFont typeface="Wingdings" pitchFamily="2" charset="2"/>
              <a:buChar char="Ø"/>
            </a:pPr>
            <a:r>
              <a:rPr lang="cy-GB" dirty="0" smtClean="0"/>
              <a:t>Empower survivors through fund and support</a:t>
            </a:r>
          </a:p>
          <a:p>
            <a:pPr>
              <a:buFont typeface="Wingdings" pitchFamily="2" charset="2"/>
              <a:buChar char="Ø"/>
            </a:pPr>
            <a:r>
              <a:rPr lang="cy-GB" dirty="0" smtClean="0"/>
              <a:t>Awareness on effects of abuse</a:t>
            </a:r>
          </a:p>
          <a:p>
            <a:endParaRPr lang="en-IE" dirty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Background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y-GB" sz="2800" dirty="0" smtClean="0"/>
              <a:t>Formerly Education Finance Board</a:t>
            </a:r>
          </a:p>
          <a:p>
            <a:endParaRPr lang="cy-GB" sz="1100" dirty="0" smtClean="0"/>
          </a:p>
          <a:p>
            <a:r>
              <a:rPr lang="cy-GB" sz="2800" dirty="0" smtClean="0"/>
              <a:t>Closed down in 2012 when €12.7 million were spent in November 2011</a:t>
            </a:r>
          </a:p>
          <a:p>
            <a:endParaRPr lang="cy-GB" sz="1100" dirty="0" smtClean="0"/>
          </a:p>
          <a:p>
            <a:r>
              <a:rPr lang="cy-GB" sz="2800" dirty="0" smtClean="0"/>
              <a:t>Replaced by Residential Institutions Statutory Fund in 2012 by the Government</a:t>
            </a:r>
          </a:p>
          <a:p>
            <a:endParaRPr lang="cy-GB" sz="1000" dirty="0" smtClean="0"/>
          </a:p>
          <a:p>
            <a:r>
              <a:rPr lang="cy-GB" sz="2800" dirty="0" smtClean="0"/>
              <a:t>Changed the name to Caranua in October 2013</a:t>
            </a:r>
          </a:p>
          <a:p>
            <a:endParaRPr lang="cy-GB" sz="1000" dirty="0" smtClean="0"/>
          </a:p>
          <a:p>
            <a:r>
              <a:rPr lang="cy-GB" sz="2800" dirty="0" smtClean="0"/>
              <a:t>€110 million promised by religion orders</a:t>
            </a:r>
          </a:p>
          <a:p>
            <a:endParaRPr lang="cy-GB" sz="900" dirty="0" smtClean="0"/>
          </a:p>
          <a:p>
            <a:r>
              <a:rPr lang="cy-GB" sz="2800" dirty="0" smtClean="0"/>
              <a:t>€72 million received by Caranua and still continuing</a:t>
            </a:r>
          </a:p>
          <a:p>
            <a:endParaRPr lang="cy-GB" sz="900" dirty="0" smtClean="0"/>
          </a:p>
          <a:p>
            <a:r>
              <a:rPr lang="cy-GB" sz="2800" dirty="0" smtClean="0"/>
              <a:t>Caranua started to accept application since January 2014</a:t>
            </a:r>
            <a:endParaRPr lang="en-IE" sz="2800" dirty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600" b="1" dirty="0" smtClean="0"/>
              <a:t>Difference </a:t>
            </a:r>
            <a:r>
              <a:rPr lang="en-IE" sz="3600" b="1" dirty="0"/>
              <a:t>between Caranua &amp;</a:t>
            </a:r>
            <a:r>
              <a:rPr lang="en-IE" sz="3600" b="1" dirty="0" smtClean="0"/>
              <a:t> </a:t>
            </a:r>
            <a:br>
              <a:rPr lang="en-IE" sz="3600" b="1" dirty="0" smtClean="0"/>
            </a:br>
            <a:r>
              <a:rPr lang="en-IE" sz="3600" b="1" dirty="0" smtClean="0"/>
              <a:t>Education </a:t>
            </a:r>
            <a:r>
              <a:rPr lang="en-IE" sz="3600" b="1" dirty="0"/>
              <a:t>Finance Board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y-GB" dirty="0" smtClean="0"/>
              <a:t>Education Finance Board</a:t>
            </a:r>
          </a:p>
          <a:p>
            <a:pPr lvl="1"/>
            <a:r>
              <a:rPr lang="cy-GB" dirty="0" smtClean="0"/>
              <a:t>€12.7 million</a:t>
            </a:r>
          </a:p>
          <a:p>
            <a:pPr lvl="1"/>
            <a:r>
              <a:rPr lang="en-IE" dirty="0" smtClean="0"/>
              <a:t>Cost </a:t>
            </a:r>
            <a:r>
              <a:rPr lang="en-IE" dirty="0"/>
              <a:t>of education </a:t>
            </a:r>
            <a:r>
              <a:rPr lang="en-IE" dirty="0" smtClean="0"/>
              <a:t>only</a:t>
            </a:r>
          </a:p>
          <a:p>
            <a:pPr lvl="1"/>
            <a:r>
              <a:rPr lang="en-IE" dirty="0" smtClean="0"/>
              <a:t>Survivors and </a:t>
            </a:r>
            <a:r>
              <a:rPr lang="en-IE" dirty="0"/>
              <a:t>their relatives were eligible to </a:t>
            </a:r>
            <a:r>
              <a:rPr lang="en-IE" dirty="0" smtClean="0"/>
              <a:t>apply</a:t>
            </a:r>
          </a:p>
          <a:p>
            <a:pPr lvl="1">
              <a:buNone/>
            </a:pPr>
            <a:r>
              <a:rPr lang="en-IE" dirty="0" smtClean="0"/>
              <a:t> </a:t>
            </a:r>
            <a:endParaRPr lang="cy-GB" dirty="0" smtClean="0"/>
          </a:p>
          <a:p>
            <a:pPr>
              <a:buFont typeface="Wingdings" pitchFamily="2" charset="2"/>
              <a:buChar char="Ø"/>
            </a:pPr>
            <a:r>
              <a:rPr lang="cy-GB" dirty="0" smtClean="0"/>
              <a:t>Caranua</a:t>
            </a:r>
          </a:p>
          <a:p>
            <a:pPr lvl="1"/>
            <a:r>
              <a:rPr lang="cy-GB" dirty="0" smtClean="0"/>
              <a:t>€110 million </a:t>
            </a:r>
          </a:p>
          <a:p>
            <a:pPr lvl="1"/>
            <a:r>
              <a:rPr lang="cy-GB" dirty="0" smtClean="0"/>
              <a:t>Cost of education, health, personal wellbeing  and housing</a:t>
            </a:r>
          </a:p>
          <a:p>
            <a:pPr lvl="1"/>
            <a:r>
              <a:rPr lang="cy-GB" dirty="0" smtClean="0"/>
              <a:t>Survivors only: Not relatives anymore</a:t>
            </a:r>
            <a:endParaRPr lang="en-IE" dirty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7664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619672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What Caranua Covers?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IE" b="1" dirty="0"/>
              <a:t>Health and Medical </a:t>
            </a:r>
            <a:r>
              <a:rPr lang="en-IE" b="1" dirty="0" smtClean="0"/>
              <a:t>services</a:t>
            </a:r>
          </a:p>
          <a:p>
            <a:pPr>
              <a:buFont typeface="Wingdings" pitchFamily="2" charset="2"/>
              <a:buChar char="ü"/>
            </a:pPr>
            <a:endParaRPr lang="en-IE" dirty="0"/>
          </a:p>
          <a:p>
            <a:pPr>
              <a:buFont typeface="Wingdings" pitchFamily="2" charset="2"/>
              <a:buChar char="ü"/>
            </a:pPr>
            <a:r>
              <a:rPr lang="en-IE" b="1" dirty="0"/>
              <a:t>Personal Well-being</a:t>
            </a:r>
            <a:endParaRPr lang="en-IE" dirty="0"/>
          </a:p>
          <a:p>
            <a:pPr>
              <a:buFont typeface="Wingdings" pitchFamily="2" charset="2"/>
              <a:buChar char="ü"/>
            </a:pPr>
            <a:endParaRPr lang="en-IE" b="1" dirty="0" smtClean="0"/>
          </a:p>
          <a:p>
            <a:pPr>
              <a:buFont typeface="Wingdings" pitchFamily="2" charset="2"/>
              <a:buChar char="ü"/>
            </a:pPr>
            <a:r>
              <a:rPr lang="en-IE" b="1" dirty="0" smtClean="0"/>
              <a:t>Housing Assistance</a:t>
            </a:r>
            <a:endParaRPr lang="en-IE" dirty="0"/>
          </a:p>
          <a:p>
            <a:pPr>
              <a:buFont typeface="Wingdings" pitchFamily="2" charset="2"/>
              <a:buChar char="ü"/>
            </a:pPr>
            <a:endParaRPr lang="en-IE" b="1" dirty="0" smtClean="0"/>
          </a:p>
          <a:p>
            <a:pPr>
              <a:buFont typeface="Wingdings" pitchFamily="2" charset="2"/>
              <a:buChar char="ü"/>
            </a:pPr>
            <a:r>
              <a:rPr lang="en-IE" b="1" dirty="0" smtClean="0"/>
              <a:t>Education &amp;Personal Development</a:t>
            </a:r>
          </a:p>
          <a:p>
            <a:pPr>
              <a:buFont typeface="Wingdings" pitchFamily="2" charset="2"/>
              <a:buChar char="ü"/>
            </a:pPr>
            <a:endParaRPr lang="cy-GB" b="1" dirty="0"/>
          </a:p>
          <a:p>
            <a:pPr algn="ctr">
              <a:buNone/>
            </a:pPr>
            <a:r>
              <a:rPr lang="cy-GB" b="1" dirty="0" smtClean="0"/>
              <a:t>Caranua pays for all ISL interpreters cost for above</a:t>
            </a:r>
            <a:endParaRPr lang="en-IE" b="1" dirty="0"/>
          </a:p>
          <a:p>
            <a:pPr>
              <a:buFont typeface="Wingdings" pitchFamily="2" charset="2"/>
              <a:buChar char="ü"/>
            </a:pPr>
            <a:endParaRPr lang="cy-GB" b="1" dirty="0" smtClean="0"/>
          </a:p>
          <a:p>
            <a:pPr lvl="1">
              <a:buNone/>
            </a:pPr>
            <a:endParaRPr lang="en-IE" dirty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Health and Medical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r>
              <a:rPr lang="en-IE" sz="2800" dirty="0" smtClean="0"/>
              <a:t>GP</a:t>
            </a:r>
          </a:p>
          <a:p>
            <a:r>
              <a:rPr lang="en-IE" sz="2800" dirty="0" smtClean="0"/>
              <a:t>Dental treatment</a:t>
            </a:r>
          </a:p>
          <a:p>
            <a:r>
              <a:rPr lang="en-IE" sz="2800" dirty="0" smtClean="0"/>
              <a:t>Chiropody</a:t>
            </a:r>
          </a:p>
          <a:p>
            <a:r>
              <a:rPr lang="en-IE" sz="2800" dirty="0" smtClean="0"/>
              <a:t>Physiotherapy: Massage, Chiropractic, Acupuncture</a:t>
            </a:r>
          </a:p>
          <a:p>
            <a:r>
              <a:rPr lang="en-IE" sz="2800" dirty="0" smtClean="0"/>
              <a:t>Hearing aids &amp; Glasses</a:t>
            </a:r>
          </a:p>
          <a:p>
            <a:r>
              <a:rPr lang="cy-GB" sz="2800" dirty="0" smtClean="0"/>
              <a:t>Health promotion: Healthy lifestyle course &amp; classes</a:t>
            </a:r>
          </a:p>
          <a:p>
            <a:r>
              <a:rPr lang="cy-GB" sz="2800" dirty="0" smtClean="0"/>
              <a:t>Surgery and treatment in public hospitals</a:t>
            </a:r>
            <a:endParaRPr lang="en-IE" sz="2800" dirty="0" smtClean="0"/>
          </a:p>
          <a:p>
            <a:r>
              <a:rPr lang="en-IE" sz="2800" dirty="0" smtClean="0"/>
              <a:t>Nursing &amp; Home care</a:t>
            </a:r>
          </a:p>
          <a:p>
            <a:r>
              <a:rPr lang="cy-GB" sz="2800" dirty="0" smtClean="0"/>
              <a:t>Travel cost</a:t>
            </a:r>
            <a:endParaRPr lang="en-IE" sz="2800" dirty="0" smtClean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Personal Wellbeing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Counselling</a:t>
            </a:r>
          </a:p>
          <a:p>
            <a:r>
              <a:rPr lang="en-IE" dirty="0" smtClean="0"/>
              <a:t>Psychological </a:t>
            </a:r>
            <a:r>
              <a:rPr lang="en-IE" dirty="0"/>
              <a:t>and psychiatric </a:t>
            </a:r>
            <a:r>
              <a:rPr lang="en-IE" dirty="0" smtClean="0"/>
              <a:t>services</a:t>
            </a:r>
          </a:p>
          <a:p>
            <a:r>
              <a:rPr lang="en-IE" dirty="0" smtClean="0"/>
              <a:t>Complementary therapies</a:t>
            </a:r>
          </a:p>
          <a:p>
            <a:r>
              <a:rPr lang="cy-GB" dirty="0" smtClean="0"/>
              <a:t>Payment for membership of clubs with reason</a:t>
            </a:r>
          </a:p>
          <a:p>
            <a:r>
              <a:rPr lang="cy-GB" dirty="0" smtClean="0"/>
              <a:t>Travel cost</a:t>
            </a:r>
          </a:p>
          <a:p>
            <a:r>
              <a:rPr lang="cy-GB" dirty="0" smtClean="0"/>
              <a:t>Family tracing and genealogy</a:t>
            </a:r>
            <a:endParaRPr lang="en-IE" dirty="0" smtClean="0"/>
          </a:p>
          <a:p>
            <a:r>
              <a:rPr lang="en-IE" dirty="0" smtClean="0"/>
              <a:t>Help </a:t>
            </a:r>
            <a:r>
              <a:rPr lang="en-IE" dirty="0"/>
              <a:t>with </a:t>
            </a:r>
            <a:r>
              <a:rPr lang="en-IE" dirty="0" smtClean="0"/>
              <a:t>addiction</a:t>
            </a:r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Housing Assistance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 smtClean="0"/>
              <a:t>Locks, house and personal alarms</a:t>
            </a:r>
          </a:p>
          <a:p>
            <a:r>
              <a:rPr lang="en-IE" dirty="0" smtClean="0"/>
              <a:t>Insulation</a:t>
            </a:r>
          </a:p>
          <a:p>
            <a:pPr lvl="1"/>
            <a:r>
              <a:rPr lang="en-IE" dirty="0"/>
              <a:t>d</a:t>
            </a:r>
            <a:r>
              <a:rPr lang="en-IE" dirty="0" smtClean="0"/>
              <a:t>raught proofing</a:t>
            </a:r>
          </a:p>
          <a:p>
            <a:pPr lvl="1"/>
            <a:r>
              <a:rPr lang="en-IE" dirty="0" smtClean="0"/>
              <a:t>replacement doors and window</a:t>
            </a:r>
          </a:p>
          <a:p>
            <a:pPr lvl="1"/>
            <a:r>
              <a:rPr lang="en-IE" dirty="0" smtClean="0"/>
              <a:t>heating systems</a:t>
            </a:r>
          </a:p>
          <a:p>
            <a:r>
              <a:rPr lang="cy-GB" dirty="0" smtClean="0"/>
              <a:t>Gardening clearing and minor repairs</a:t>
            </a:r>
            <a:endParaRPr lang="en-IE" dirty="0" smtClean="0"/>
          </a:p>
          <a:p>
            <a:r>
              <a:rPr lang="en-IE" dirty="0" smtClean="0"/>
              <a:t>House extensions to help you stay home</a:t>
            </a:r>
          </a:p>
          <a:p>
            <a:r>
              <a:rPr lang="en-IE" dirty="0" smtClean="0"/>
              <a:t>Disability aids: Adaptations, ramps</a:t>
            </a:r>
            <a:r>
              <a:rPr lang="en-IE" dirty="0"/>
              <a:t>, </a:t>
            </a:r>
            <a:r>
              <a:rPr lang="en-IE" dirty="0" smtClean="0"/>
              <a:t>rails</a:t>
            </a:r>
          </a:p>
          <a:p>
            <a:r>
              <a:rPr lang="en-IE" dirty="0" smtClean="0"/>
              <a:t>Home help with t</a:t>
            </a:r>
            <a:r>
              <a:rPr lang="en-IE" dirty="0" smtClean="0"/>
              <a:t>enancy support</a:t>
            </a:r>
          </a:p>
          <a:p>
            <a:endParaRPr lang="en-IE" sz="900" dirty="0" smtClean="0"/>
          </a:p>
          <a:p>
            <a:pPr>
              <a:buNone/>
            </a:pPr>
            <a:r>
              <a:rPr lang="cy-GB" u="sng" dirty="0" smtClean="0"/>
              <a:t>Not Covered:</a:t>
            </a:r>
          </a:p>
          <a:p>
            <a:pPr lvl="1"/>
            <a:r>
              <a:rPr lang="cy-GB" dirty="0" smtClean="0"/>
              <a:t>Support for rents or mortgage or arrears</a:t>
            </a:r>
          </a:p>
          <a:p>
            <a:pPr lvl="1"/>
            <a:r>
              <a:rPr lang="cy-GB" dirty="0" smtClean="0"/>
              <a:t>Luxury redecorations or new furnitures</a:t>
            </a:r>
            <a:endParaRPr lang="en-IE" dirty="0" smtClean="0"/>
          </a:p>
          <a:p>
            <a:endParaRPr lang="en-IE" dirty="0"/>
          </a:p>
        </p:txBody>
      </p:sp>
      <p:pic>
        <p:nvPicPr>
          <p:cNvPr id="4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12776"/>
          </a:xfrm>
          <a:prstGeom prst="rect">
            <a:avLst/>
          </a:prstGeom>
          <a:noFill/>
        </p:spPr>
      </p:pic>
      <p:pic>
        <p:nvPicPr>
          <p:cNvPr id="5" name="Picture 4" descr="Deaf Mensh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518</Words>
  <Application>Microsoft Office PowerPoint</Application>
  <PresentationFormat>On-screen Show (4:3)</PresentationFormat>
  <Paragraphs>150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About Caranua</vt:lpstr>
      <vt:lpstr>What Caranua Do?</vt:lpstr>
      <vt:lpstr>Background</vt:lpstr>
      <vt:lpstr>Difference between Caranua &amp;  Education Finance Board</vt:lpstr>
      <vt:lpstr>What Caranua Covers?</vt:lpstr>
      <vt:lpstr>Health and Medical</vt:lpstr>
      <vt:lpstr>Personal Wellbeing</vt:lpstr>
      <vt:lpstr>Housing Assistance</vt:lpstr>
      <vt:lpstr>Education &amp; Personal Development</vt:lpstr>
      <vt:lpstr>Board of Caranua</vt:lpstr>
      <vt:lpstr>Staff of Caranua</vt:lpstr>
      <vt:lpstr>How to apply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SLAI Project</dc:creator>
  <cp:lastModifiedBy>SLAI Project</cp:lastModifiedBy>
  <cp:revision>13</cp:revision>
  <dcterms:created xsi:type="dcterms:W3CDTF">2014-04-11T11:12:53Z</dcterms:created>
  <dcterms:modified xsi:type="dcterms:W3CDTF">2014-04-11T13:30:55Z</dcterms:modified>
</cp:coreProperties>
</file>